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256" r:id="rId2"/>
    <p:sldId id="257" r:id="rId3"/>
    <p:sldId id="261" r:id="rId4"/>
    <p:sldId id="281" r:id="rId5"/>
    <p:sldId id="282" r:id="rId6"/>
    <p:sldId id="262" r:id="rId7"/>
    <p:sldId id="259" r:id="rId8"/>
    <p:sldId id="279" r:id="rId9"/>
    <p:sldId id="260" r:id="rId10"/>
    <p:sldId id="263" r:id="rId11"/>
    <p:sldId id="264" r:id="rId12"/>
    <p:sldId id="265" r:id="rId13"/>
    <p:sldId id="266" r:id="rId14"/>
    <p:sldId id="267" r:id="rId15"/>
    <p:sldId id="269" r:id="rId16"/>
    <p:sldId id="283" r:id="rId17"/>
    <p:sldId id="274" r:id="rId18"/>
    <p:sldId id="270" r:id="rId19"/>
    <p:sldId id="271" r:id="rId20"/>
    <p:sldId id="284" r:id="rId21"/>
    <p:sldId id="272" r:id="rId22"/>
    <p:sldId id="273" r:id="rId23"/>
    <p:sldId id="280"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978" autoAdjust="0"/>
    <p:restoredTop sz="86364" autoAdjust="0"/>
  </p:normalViewPr>
  <p:slideViewPr>
    <p:cSldViewPr snapToGrid="0" snapToObjects="1">
      <p:cViewPr varScale="1">
        <p:scale>
          <a:sx n="61" d="100"/>
          <a:sy n="61" d="100"/>
        </p:scale>
        <p:origin x="-150" y="-90"/>
      </p:cViewPr>
      <p:guideLst>
        <p:guide orient="horz" pos="2160"/>
        <p:guide pos="2880"/>
      </p:guideLst>
    </p:cSldViewPr>
  </p:slideViewPr>
  <p:outlineViewPr>
    <p:cViewPr>
      <p:scale>
        <a:sx n="33" d="100"/>
        <a:sy n="33" d="100"/>
      </p:scale>
      <p:origin x="0" y="229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74D114-6A5D-3F4C-883D-D0AA123FF195}" type="datetimeFigureOut">
              <a:rPr lang="en-US" smtClean="0"/>
              <a:pPr/>
              <a:t>11/21/2018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73FC9B-DB6D-9449-B153-F7F04B1259EB}" type="slidenum">
              <a:rPr lang="en-US" smtClean="0"/>
              <a:pPr/>
              <a:t>‹#›</a:t>
            </a:fld>
            <a:endParaRPr lang="en-US"/>
          </a:p>
        </p:txBody>
      </p:sp>
    </p:spTree>
    <p:extLst>
      <p:ext uri="{BB962C8B-B14F-4D97-AF65-F5344CB8AC3E}">
        <p14:creationId xmlns:p14="http://schemas.microsoft.com/office/powerpoint/2010/main" xmlns="" val="4056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796325-EFBC-374A-91F5-4135760A5F64}" type="datetimeFigureOut">
              <a:rPr lang="en-US" smtClean="0"/>
              <a:pPr/>
              <a:t>11/21/2018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A74B6C-065A-8048-999D-CEC3A21842D6}" type="slidenum">
              <a:rPr lang="en-US" smtClean="0"/>
              <a:pPr/>
              <a:t>‹#›</a:t>
            </a:fld>
            <a:endParaRPr lang="en-US"/>
          </a:p>
        </p:txBody>
      </p:sp>
    </p:spTree>
    <p:extLst>
      <p:ext uri="{BB962C8B-B14F-4D97-AF65-F5344CB8AC3E}">
        <p14:creationId xmlns:p14="http://schemas.microsoft.com/office/powerpoint/2010/main" xmlns="" val="6893360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A74B6C-065A-8048-999D-CEC3A21842D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a:t>
            </a:r>
            <a:r>
              <a:rPr lang="en-US" dirty="0" err="1" smtClean="0"/>
              <a:t>cf</a:t>
            </a:r>
            <a:r>
              <a:rPr lang="en-US" dirty="0" smtClean="0"/>
              <a:t> Black Lives</a:t>
            </a:r>
            <a:r>
              <a:rPr lang="en-US" baseline="0" dirty="0" smtClean="0"/>
              <a:t> Matter, police shootings</a:t>
            </a:r>
            <a:endParaRPr lang="en-US" dirty="0"/>
          </a:p>
        </p:txBody>
      </p:sp>
      <p:sp>
        <p:nvSpPr>
          <p:cNvPr id="4" name="Slide Number Placeholder 3"/>
          <p:cNvSpPr>
            <a:spLocks noGrp="1"/>
          </p:cNvSpPr>
          <p:nvPr>
            <p:ph type="sldNum" sz="quarter" idx="10"/>
          </p:nvPr>
        </p:nvSpPr>
        <p:spPr/>
        <p:txBody>
          <a:bodyPr/>
          <a:lstStyle/>
          <a:p>
            <a:fld id="{33A74B6C-065A-8048-999D-CEC3A21842D6}" type="slidenum">
              <a:rPr lang="en-US" smtClean="0"/>
              <a:pPr/>
              <a:t>6</a:t>
            </a:fld>
            <a:endParaRPr lang="en-US"/>
          </a:p>
        </p:txBody>
      </p:sp>
    </p:spTree>
    <p:extLst>
      <p:ext uri="{BB962C8B-B14F-4D97-AF65-F5344CB8AC3E}">
        <p14:creationId xmlns:p14="http://schemas.microsoft.com/office/powerpoint/2010/main" xmlns="" val="364326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Non-terminal cases:  NEW in international debate</a:t>
            </a:r>
            <a:endParaRPr lang="en-US" dirty="0"/>
          </a:p>
        </p:txBody>
      </p:sp>
      <p:sp>
        <p:nvSpPr>
          <p:cNvPr id="4" name="Slide Number Placeholder 3"/>
          <p:cNvSpPr>
            <a:spLocks noGrp="1"/>
          </p:cNvSpPr>
          <p:nvPr>
            <p:ph type="sldNum" sz="quarter" idx="10"/>
          </p:nvPr>
        </p:nvSpPr>
        <p:spPr/>
        <p:txBody>
          <a:bodyPr/>
          <a:lstStyle/>
          <a:p>
            <a:fld id="{33A74B6C-065A-8048-999D-CEC3A21842D6}" type="slidenum">
              <a:rPr lang="en-US" smtClean="0"/>
              <a:pPr/>
              <a:t>7</a:t>
            </a:fld>
            <a:endParaRPr lang="en-US"/>
          </a:p>
        </p:txBody>
      </p:sp>
    </p:spTree>
    <p:extLst>
      <p:ext uri="{BB962C8B-B14F-4D97-AF65-F5344CB8AC3E}">
        <p14:creationId xmlns:p14="http://schemas.microsoft.com/office/powerpoint/2010/main" xmlns="" val="1368255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Clarification needed on 4</a:t>
            </a:r>
            <a:r>
              <a:rPr lang="en-US" baseline="30000" dirty="0" smtClean="0"/>
              <a:t>th</a:t>
            </a:r>
            <a:r>
              <a:rPr lang="en-US" baseline="0" dirty="0" smtClean="0"/>
              <a:t> point; </a:t>
            </a:r>
            <a:r>
              <a:rPr lang="en-US" baseline="0" dirty="0" err="1" smtClean="0"/>
              <a:t>cf</a:t>
            </a:r>
            <a:r>
              <a:rPr lang="en-US" baseline="0" dirty="0" smtClean="0"/>
              <a:t> Quebec legislation</a:t>
            </a:r>
            <a:endParaRPr lang="en-US" dirty="0"/>
          </a:p>
        </p:txBody>
      </p:sp>
      <p:sp>
        <p:nvSpPr>
          <p:cNvPr id="4" name="Slide Number Placeholder 3"/>
          <p:cNvSpPr>
            <a:spLocks noGrp="1"/>
          </p:cNvSpPr>
          <p:nvPr>
            <p:ph type="sldNum" sz="quarter" idx="10"/>
          </p:nvPr>
        </p:nvSpPr>
        <p:spPr/>
        <p:txBody>
          <a:bodyPr/>
          <a:lstStyle/>
          <a:p>
            <a:fld id="{33A74B6C-065A-8048-999D-CEC3A21842D6}" type="slidenum">
              <a:rPr lang="en-US" smtClean="0"/>
              <a:pPr/>
              <a:t>13</a:t>
            </a:fld>
            <a:endParaRPr lang="en-US"/>
          </a:p>
        </p:txBody>
      </p:sp>
    </p:spTree>
    <p:extLst>
      <p:ext uri="{BB962C8B-B14F-4D97-AF65-F5344CB8AC3E}">
        <p14:creationId xmlns:p14="http://schemas.microsoft.com/office/powerpoint/2010/main" xmlns="" val="1237562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A74B6C-065A-8048-999D-CEC3A21842D6}"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CA"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EB5ECD5-515E-4817-8A06-1D2ED2C83850}" type="datetime4">
              <a:rPr lang="en-US" smtClean="0"/>
              <a:pPr/>
              <a:t>November 21, 2018</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5" name="Date Placeholder 4"/>
          <p:cNvSpPr>
            <a:spLocks noGrp="1"/>
          </p:cNvSpPr>
          <p:nvPr>
            <p:ph type="dt" sz="half" idx="10"/>
          </p:nvPr>
        </p:nvSpPr>
        <p:spPr/>
        <p:txBody>
          <a:body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7855437F-F4F9-44A9-B4D3-9191CA04E889}" type="datetime4">
              <a:rPr lang="en-US" smtClean="0"/>
              <a:pPr/>
              <a:t>November 21,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39A24E59-01D0-4537-B876-7E5EC75B028D}" type="datetime4">
              <a:rPr lang="en-US" smtClean="0"/>
              <a:pPr/>
              <a:t>November 21,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CA"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55A2E49-18A1-40BC-BA5D-5A2EC8FDDF15}" type="datetime4">
              <a:rPr lang="en-US" smtClean="0"/>
              <a:pPr/>
              <a:t>November 21, 2018</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52983DA4-3B24-449B-95CA-514EB7E30A99}" type="datetime4">
              <a:rPr lang="en-US" smtClean="0"/>
              <a:pPr/>
              <a:t>November 21, 2018</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CA"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CA" smtClean="0"/>
              <a:t>Drag picture to placeholder or click icon to add</a:t>
            </a:r>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CA"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CA"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CA" smtClean="0"/>
              <a:t>Drag picture to placeholder or click icon to add</a:t>
            </a:r>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CA"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CA" smtClean="0"/>
              <a:t>Drag picture to placeholder or click icon to add</a:t>
            </a:r>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A5B59F4-DDCB-41FF-83F5-A48440F36FA7}" type="datetime4">
              <a:rPr lang="en-US" smtClean="0"/>
              <a:pPr/>
              <a:t>November 21,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
        <p:nvSpPr>
          <p:cNvPr id="10" name="Freeform 9"/>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732D1919-1B5F-4141-B613-3E5C6008A186}" type="datetime4">
              <a:rPr lang="en-US" smtClean="0"/>
              <a:pPr/>
              <a:t>November 21,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CA"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48056348-D703-428C-A1C4-7D6796EF5F41}" type="datetime4">
              <a:rPr lang="en-US" smtClean="0"/>
              <a:pPr/>
              <a:t>November 21,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1" name="Freeform 10"/>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942120D2-3948-4F8F-BE5D-E7E7D97880B2}" type="datetime4">
              <a:rPr lang="en-US" smtClean="0"/>
              <a:pPr/>
              <a:t>November 21, 2018</a:t>
            </a:fld>
            <a:endParaRPr lang="en-US" dirty="0" err="1"/>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mtClean="0"/>
              <a:t>Click to edit Master text styles</a:t>
            </a: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CA"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42120D2-3948-4F8F-BE5D-E7E7D97880B2}" type="datetime4">
              <a:rPr lang="en-US" smtClean="0"/>
              <a:pPr/>
              <a:t>November 21, 2018</a:t>
            </a:fld>
            <a:endParaRPr lang="en-US" dirty="0" err="1"/>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CA"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CA"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CA"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CA"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BAD22427-B1DD-49E6-9F05-DE0F1467D7DC}" type="datetime4">
              <a:rPr lang="en-US" smtClean="0"/>
              <a:pPr/>
              <a:t>November 21, 2018</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D72EBF8-7CF5-44B7-B2BF-E22DE4D0703D}"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BCCA7B5-8BC9-491C-A887-7C3E7ED947D8}" type="datetime4">
              <a:rPr lang="en-US" smtClean="0"/>
              <a:pPr/>
              <a:t>November 21,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DA18ED0-40F2-434C-A848-B92581875164}" type="datetime4">
              <a:rPr lang="en-US" smtClean="0"/>
              <a:pPr/>
              <a:t>November 21,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D72EBF8-7CF5-44B7-B2BF-E22DE4D0703D}" type="slidenum">
              <a:rPr lang="en-US" smtClean="0"/>
              <a:pPr/>
              <a:t>‹#›</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942120D2-3948-4F8F-BE5D-E7E7D97880B2}" type="datetime4">
              <a:rPr lang="en-US" smtClean="0"/>
              <a:pPr/>
              <a:t>November 21, 2018</a:t>
            </a:fld>
            <a:endParaRPr lang="en-US" dirty="0" err="1"/>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CA"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942120D2-3948-4F8F-BE5D-E7E7D97880B2}" type="datetime4">
              <a:rPr lang="en-US" smtClean="0"/>
              <a:pPr/>
              <a:t>November 21, 2018</a:t>
            </a:fld>
            <a:endParaRPr lang="en-US" dirty="0" err="1"/>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D72EBF8-7CF5-44B7-B2BF-E22DE4D070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Lst>
  <p:hf sldNum="0" hdr="0" ft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9324" y="4560774"/>
            <a:ext cx="5808876" cy="1314510"/>
          </a:xfrm>
        </p:spPr>
        <p:txBody>
          <a:bodyPr>
            <a:normAutofit/>
          </a:bodyPr>
          <a:lstStyle/>
          <a:p>
            <a:r>
              <a:rPr lang="en-US" sz="3200" dirty="0" smtClean="0"/>
              <a:t>Medical Assistance in Dying: </a:t>
            </a:r>
            <a:r>
              <a:rPr lang="en-US" sz="3200" dirty="0" smtClean="0"/>
              <a:t>Moving Forward</a:t>
            </a:r>
            <a:endParaRPr lang="en-US" sz="3200" dirty="0"/>
          </a:p>
        </p:txBody>
      </p:sp>
      <p:sp>
        <p:nvSpPr>
          <p:cNvPr id="3" name="Subtitle 2"/>
          <p:cNvSpPr>
            <a:spLocks noGrp="1"/>
          </p:cNvSpPr>
          <p:nvPr>
            <p:ph type="subTitle" idx="1"/>
          </p:nvPr>
        </p:nvSpPr>
        <p:spPr>
          <a:xfrm>
            <a:off x="2832480" y="5657670"/>
            <a:ext cx="4933066" cy="827482"/>
          </a:xfrm>
        </p:spPr>
        <p:txBody>
          <a:bodyPr>
            <a:normAutofit/>
          </a:bodyPr>
          <a:lstStyle/>
          <a:p>
            <a:r>
              <a:rPr lang="en-US" sz="2800" dirty="0" smtClean="0">
                <a:solidFill>
                  <a:schemeClr val="tx1"/>
                </a:solidFill>
              </a:rPr>
              <a:t>© Laura Shanner PhD</a:t>
            </a:r>
          </a:p>
          <a:p>
            <a:r>
              <a:rPr lang="en-US" dirty="0" smtClean="0">
                <a:solidFill>
                  <a:schemeClr val="tx1"/>
                </a:solidFill>
              </a:rPr>
              <a:t>Vancouver Island University</a:t>
            </a:r>
          </a:p>
          <a:p>
            <a:endParaRPr lang="en-US" dirty="0"/>
          </a:p>
          <a:p>
            <a:endParaRPr lang="en-US" dirty="0"/>
          </a:p>
        </p:txBody>
      </p:sp>
    </p:spTree>
    <p:extLst>
      <p:ext uri="{BB962C8B-B14F-4D97-AF65-F5344CB8AC3E}">
        <p14:creationId xmlns:p14="http://schemas.microsoft.com/office/powerpoint/2010/main" xmlns="" val="279926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Criminal Code</a:t>
            </a:r>
            <a:br>
              <a:rPr lang="en-US" dirty="0" smtClean="0"/>
            </a:br>
            <a:r>
              <a:rPr lang="en-US" sz="2400" dirty="0" smtClean="0"/>
              <a:t>Bill c-14 </a:t>
            </a:r>
            <a:r>
              <a:rPr lang="en-US" sz="2000" dirty="0" smtClean="0"/>
              <a:t>– Enacted June 17, 2016</a:t>
            </a:r>
            <a:endParaRPr lang="en-US" sz="2000" dirty="0"/>
          </a:p>
        </p:txBody>
      </p:sp>
      <p:sp>
        <p:nvSpPr>
          <p:cNvPr id="3" name="Content Placeholder 2"/>
          <p:cNvSpPr>
            <a:spLocks noGrp="1"/>
          </p:cNvSpPr>
          <p:nvPr>
            <p:ph idx="1"/>
          </p:nvPr>
        </p:nvSpPr>
        <p:spPr/>
        <p:txBody>
          <a:bodyPr>
            <a:normAutofit/>
          </a:bodyPr>
          <a:lstStyle/>
          <a:p>
            <a:r>
              <a:rPr lang="en-US" sz="2400" dirty="0" smtClean="0"/>
              <a:t>Amendments to Sec. 14, 227,  241 of Criminal Code</a:t>
            </a:r>
          </a:p>
          <a:p>
            <a:pPr lvl="1"/>
            <a:r>
              <a:rPr lang="en-US" sz="2000" dirty="0" smtClean="0"/>
              <a:t>Also Amendments to Pension Act, Corrections and Conditional Release Act, Canadian Forces Members and Veterans Re-establishment and Compensation Act</a:t>
            </a:r>
          </a:p>
          <a:p>
            <a:r>
              <a:rPr lang="en-US" sz="2400" dirty="0" smtClean="0"/>
              <a:t>Sec 14: “No person is entitled to consent to have death inflicted on them…”</a:t>
            </a:r>
          </a:p>
          <a:p>
            <a:pPr lvl="1"/>
            <a:r>
              <a:rPr lang="en-US" sz="2000" dirty="0" smtClean="0"/>
              <a:t>Suicide request must arise from patient, not others</a:t>
            </a:r>
          </a:p>
          <a:p>
            <a:r>
              <a:rPr lang="en-US" sz="2400" dirty="0" smtClean="0"/>
              <a:t>General prohibition on counseling a person to die by suicide or abetting a suicide  - Sec 241(1)</a:t>
            </a:r>
          </a:p>
        </p:txBody>
      </p:sp>
    </p:spTree>
    <p:extLst>
      <p:ext uri="{BB962C8B-B14F-4D97-AF65-F5344CB8AC3E}">
        <p14:creationId xmlns:p14="http://schemas.microsoft.com/office/powerpoint/2010/main" xmlns="" val="4238328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4638"/>
            <a:ext cx="8199742" cy="1143000"/>
          </a:xfrm>
        </p:spPr>
        <p:txBody>
          <a:bodyPr>
            <a:normAutofit fontScale="90000"/>
          </a:bodyPr>
          <a:lstStyle/>
          <a:p>
            <a:r>
              <a:rPr lang="en-US" dirty="0" smtClean="0"/>
              <a:t>Criminal Code Exceptions: </a:t>
            </a:r>
            <a:br>
              <a:rPr lang="en-US" dirty="0" smtClean="0"/>
            </a:br>
            <a:r>
              <a:rPr lang="en-US" dirty="0" smtClean="0"/>
              <a:t>Sec 227, 241</a:t>
            </a:r>
            <a:endParaRPr lang="en-US" sz="2000" dirty="0"/>
          </a:p>
        </p:txBody>
      </p:sp>
      <p:sp>
        <p:nvSpPr>
          <p:cNvPr id="3" name="Content Placeholder 2"/>
          <p:cNvSpPr>
            <a:spLocks noGrp="1"/>
          </p:cNvSpPr>
          <p:nvPr>
            <p:ph idx="1"/>
          </p:nvPr>
        </p:nvSpPr>
        <p:spPr>
          <a:xfrm>
            <a:off x="498474" y="1597234"/>
            <a:ext cx="7556313" cy="4528930"/>
          </a:xfrm>
        </p:spPr>
        <p:txBody>
          <a:bodyPr>
            <a:normAutofit lnSpcReduction="10000"/>
          </a:bodyPr>
          <a:lstStyle/>
          <a:p>
            <a:r>
              <a:rPr lang="en-US" sz="2400" dirty="0"/>
              <a:t>Physicians and Nurse Practitioners may be exempt from culpable homicide for providing medical assistance in </a:t>
            </a:r>
            <a:r>
              <a:rPr lang="en-US" sz="2400" dirty="0" smtClean="0"/>
              <a:t>dying as per terms of Sec. 241.2</a:t>
            </a:r>
            <a:endParaRPr lang="en-US" sz="2400" dirty="0"/>
          </a:p>
          <a:p>
            <a:r>
              <a:rPr lang="en-US" sz="2400" dirty="0"/>
              <a:t>Those who aid the physician or nurse practitioner also exempt (e.g., </a:t>
            </a:r>
            <a:r>
              <a:rPr lang="en-US" sz="2400" dirty="0" smtClean="0"/>
              <a:t>pharmacist)</a:t>
            </a:r>
          </a:p>
          <a:p>
            <a:r>
              <a:rPr lang="en-US" sz="2400" dirty="0" smtClean="0"/>
              <a:t>Aiding someone to self-administer a substance prescribed by a physician or nurse practitioner is allowable (e.g., family, friend, other health professionals?)</a:t>
            </a:r>
          </a:p>
          <a:p>
            <a:r>
              <a:rPr lang="en-US" sz="2400" dirty="0" smtClean="0"/>
              <a:t>Lawful for social worker, health professional to provide info on legal assisted suicide</a:t>
            </a:r>
            <a:endParaRPr lang="en-US" dirty="0"/>
          </a:p>
        </p:txBody>
      </p:sp>
    </p:spTree>
    <p:extLst>
      <p:ext uri="{BB962C8B-B14F-4D97-AF65-F5344CB8AC3E}">
        <p14:creationId xmlns:p14="http://schemas.microsoft.com/office/powerpoint/2010/main" xmlns="" val="3152927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a:xfrm>
            <a:off x="685800" y="1417638"/>
            <a:ext cx="7772400" cy="4909271"/>
          </a:xfrm>
        </p:spPr>
        <p:txBody>
          <a:bodyPr>
            <a:normAutofit fontScale="92500" lnSpcReduction="20000"/>
          </a:bodyPr>
          <a:lstStyle/>
          <a:p>
            <a:r>
              <a:rPr lang="en-US" sz="2400" dirty="0" smtClean="0"/>
              <a:t>Eligible for health services funded by a government in Canada</a:t>
            </a:r>
          </a:p>
          <a:p>
            <a:pPr lvl="1"/>
            <a:r>
              <a:rPr lang="en-US" sz="2000" dirty="0" smtClean="0"/>
              <a:t>No “death tourism”</a:t>
            </a:r>
          </a:p>
          <a:p>
            <a:r>
              <a:rPr lang="en-US" sz="2400" dirty="0" smtClean="0"/>
              <a:t>18 years old and capable of making health care decisions</a:t>
            </a:r>
          </a:p>
          <a:p>
            <a:r>
              <a:rPr lang="en-US" sz="2400" dirty="0" smtClean="0"/>
              <a:t>They have a “grievous and irremediable medical condition”</a:t>
            </a:r>
          </a:p>
          <a:p>
            <a:r>
              <a:rPr lang="en-US" sz="2400" dirty="0"/>
              <a:t>V</a:t>
            </a:r>
            <a:r>
              <a:rPr lang="en-US" sz="2400" dirty="0" smtClean="0"/>
              <a:t>oluntary request for assisted dying “that, in particular, was not made as a result of external pressure” and</a:t>
            </a:r>
          </a:p>
          <a:p>
            <a:r>
              <a:rPr lang="en-US" sz="2400" dirty="0" smtClean="0"/>
              <a:t>They </a:t>
            </a:r>
            <a:r>
              <a:rPr lang="en-US" sz="2400" dirty="0"/>
              <a:t>give informed consent to receive medical assistance in dying after having been informed of the means that are available to relieve their suffering, including palliative care.	</a:t>
            </a:r>
            <a:r>
              <a:rPr lang="en-US" sz="2400" dirty="0" smtClean="0"/>
              <a:t>						</a:t>
            </a:r>
            <a:endParaRPr lang="en-US" sz="2400" dirty="0"/>
          </a:p>
        </p:txBody>
      </p:sp>
    </p:spTree>
    <p:extLst>
      <p:ext uri="{BB962C8B-B14F-4D97-AF65-F5344CB8AC3E}">
        <p14:creationId xmlns:p14="http://schemas.microsoft.com/office/powerpoint/2010/main" xmlns="" val="3081611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a:t>
            </a:r>
            <a:r>
              <a:rPr lang="sv-SE" dirty="0" err="1" smtClean="0"/>
              <a:t>Grievous</a:t>
            </a:r>
            <a:r>
              <a:rPr lang="sv-SE" dirty="0" smtClean="0"/>
              <a:t> and </a:t>
            </a:r>
            <a:r>
              <a:rPr lang="sv-SE" dirty="0" err="1" smtClean="0"/>
              <a:t>Irremediable</a:t>
            </a:r>
            <a:r>
              <a:rPr lang="sv-SE" dirty="0" smtClean="0"/>
              <a:t>”</a:t>
            </a:r>
            <a:br>
              <a:rPr lang="sv-SE" dirty="0" smtClean="0"/>
            </a:br>
            <a:r>
              <a:rPr lang="sv-SE" sz="2700" dirty="0" smtClean="0"/>
              <a:t>Sec. 241.2(1)(c), 241.2(2)</a:t>
            </a:r>
            <a:endParaRPr lang="en-US" sz="2700" dirty="0"/>
          </a:p>
        </p:txBody>
      </p:sp>
      <p:sp>
        <p:nvSpPr>
          <p:cNvPr id="3" name="Content Placeholder 2"/>
          <p:cNvSpPr>
            <a:spLocks noGrp="1"/>
          </p:cNvSpPr>
          <p:nvPr>
            <p:ph idx="1"/>
          </p:nvPr>
        </p:nvSpPr>
        <p:spPr>
          <a:xfrm>
            <a:off x="685799" y="1600201"/>
            <a:ext cx="8181109" cy="4827220"/>
          </a:xfrm>
        </p:spPr>
        <p:txBody>
          <a:bodyPr>
            <a:normAutofit lnSpcReduction="10000"/>
          </a:bodyPr>
          <a:lstStyle/>
          <a:p>
            <a:r>
              <a:rPr lang="en-US" sz="2400" dirty="0" smtClean="0"/>
              <a:t>they have a serious and incurable illness, disease or disability</a:t>
            </a:r>
          </a:p>
          <a:p>
            <a:r>
              <a:rPr lang="en-US" sz="2400" dirty="0" smtClean="0"/>
              <a:t>they are in an advanced state of irreversible decline in capability</a:t>
            </a:r>
          </a:p>
          <a:p>
            <a:r>
              <a:rPr lang="en-US" sz="2400" dirty="0" smtClean="0"/>
              <a:t>this condition “causes them enduring physical or psychological suffering that is intolerable to them and that cannot be relieved under conditions that they consider acceptable”, and</a:t>
            </a:r>
          </a:p>
          <a:p>
            <a:r>
              <a:rPr lang="en-US" sz="2400" dirty="0" smtClean="0"/>
              <a:t>“their natural death has </a:t>
            </a:r>
            <a:r>
              <a:rPr lang="en-US" sz="2400" b="1" dirty="0" smtClean="0">
                <a:solidFill>
                  <a:srgbClr val="331933"/>
                </a:solidFill>
              </a:rPr>
              <a:t>become reasonably foreseeable </a:t>
            </a:r>
            <a:r>
              <a:rPr lang="en-US" sz="2400" dirty="0" smtClean="0"/>
              <a:t>… without a prognosis necessarily having been made as to the specific length of time they have remaining.”</a:t>
            </a:r>
          </a:p>
        </p:txBody>
      </p:sp>
    </p:spTree>
    <p:extLst>
      <p:ext uri="{BB962C8B-B14F-4D97-AF65-F5344CB8AC3E}">
        <p14:creationId xmlns:p14="http://schemas.microsoft.com/office/powerpoint/2010/main" xmlns="" val="141948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Safeguards</a:t>
            </a:r>
            <a:r>
              <a:rPr lang="sv-SE" dirty="0" smtClean="0"/>
              <a:t/>
            </a:r>
            <a:br>
              <a:rPr lang="sv-SE" dirty="0" smtClean="0"/>
            </a:br>
            <a:r>
              <a:rPr lang="sv-SE" sz="2400" dirty="0" smtClean="0"/>
              <a:t>Sec 241.2(3)</a:t>
            </a:r>
            <a:endParaRPr lang="en-US" sz="2400" dirty="0"/>
          </a:p>
        </p:txBody>
      </p:sp>
      <p:sp>
        <p:nvSpPr>
          <p:cNvPr id="3" name="Content Placeholder 2"/>
          <p:cNvSpPr>
            <a:spLocks noGrp="1"/>
          </p:cNvSpPr>
          <p:nvPr>
            <p:ph idx="1"/>
          </p:nvPr>
        </p:nvSpPr>
        <p:spPr>
          <a:xfrm>
            <a:off x="685800" y="1417638"/>
            <a:ext cx="7772400" cy="3916363"/>
          </a:xfrm>
        </p:spPr>
        <p:txBody>
          <a:bodyPr>
            <a:noAutofit/>
          </a:bodyPr>
          <a:lstStyle/>
          <a:p>
            <a:r>
              <a:rPr lang="en-US" sz="2400" dirty="0" smtClean="0"/>
              <a:t>Person must meet eligibility criteria above</a:t>
            </a:r>
          </a:p>
          <a:p>
            <a:r>
              <a:rPr lang="en-US" sz="2400" dirty="0" smtClean="0"/>
              <a:t>Request made in writing, signed and dated before 2 independent witnesses</a:t>
            </a:r>
          </a:p>
          <a:p>
            <a:pPr lvl="1"/>
            <a:r>
              <a:rPr lang="en-US" sz="2400" dirty="0" smtClean="0"/>
              <a:t>Another person may sign for a patient unable (physically) to sign for themselves</a:t>
            </a:r>
          </a:p>
          <a:p>
            <a:r>
              <a:rPr lang="en-US" sz="2400" dirty="0" smtClean="0"/>
              <a:t>Request made after being informed that the person’s natural death has become reasonably foreseeable</a:t>
            </a:r>
          </a:p>
          <a:p>
            <a:r>
              <a:rPr lang="en-US" sz="2400" dirty="0" smtClean="0"/>
              <a:t>10 day waiting period between signing request and date of assistance, or shorter if physician deems appropriate (loss of capacity or death imminent) </a:t>
            </a:r>
          </a:p>
          <a:p>
            <a:r>
              <a:rPr lang="en-US" sz="2400" dirty="0" smtClean="0"/>
              <a:t>Last-minute opportunity to withdraw the request</a:t>
            </a:r>
          </a:p>
        </p:txBody>
      </p:sp>
    </p:spTree>
    <p:extLst>
      <p:ext uri="{BB962C8B-B14F-4D97-AF65-F5344CB8AC3E}">
        <p14:creationId xmlns:p14="http://schemas.microsoft.com/office/powerpoint/2010/main" xmlns="" val="4207893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Provincial Legal Issues</a:t>
            </a:r>
            <a:endParaRPr lang="en-US" dirty="0"/>
          </a:p>
        </p:txBody>
      </p:sp>
      <p:sp>
        <p:nvSpPr>
          <p:cNvPr id="3" name="Content Placeholder 2"/>
          <p:cNvSpPr>
            <a:spLocks noGrp="1"/>
          </p:cNvSpPr>
          <p:nvPr>
            <p:ph idx="1"/>
          </p:nvPr>
        </p:nvSpPr>
        <p:spPr>
          <a:xfrm>
            <a:off x="685800" y="1789671"/>
            <a:ext cx="7772400" cy="4611709"/>
          </a:xfrm>
        </p:spPr>
        <p:txBody>
          <a:bodyPr/>
          <a:lstStyle/>
          <a:p>
            <a:r>
              <a:rPr lang="en-US" sz="2400" dirty="0" smtClean="0"/>
              <a:t>Licensing, scope of practice for MD, PA, Pharmacy</a:t>
            </a:r>
          </a:p>
          <a:p>
            <a:r>
              <a:rPr lang="en-US" sz="2400" dirty="0" smtClean="0"/>
              <a:t>Access if willing providers unavailable</a:t>
            </a:r>
          </a:p>
          <a:p>
            <a:r>
              <a:rPr lang="en-US" sz="2400" dirty="0" smtClean="0"/>
              <a:t>Insurance, Pensions,  Provincial benefits plans</a:t>
            </a:r>
          </a:p>
          <a:p>
            <a:r>
              <a:rPr lang="en-US" sz="2400" dirty="0" smtClean="0"/>
              <a:t>Death certificates</a:t>
            </a:r>
          </a:p>
          <a:p>
            <a:endParaRPr lang="en-US" sz="2400" dirty="0" smtClean="0"/>
          </a:p>
          <a:p>
            <a:endParaRPr lang="en-US" dirty="0" smtClean="0"/>
          </a:p>
        </p:txBody>
      </p:sp>
    </p:spTree>
    <p:extLst>
      <p:ext uri="{BB962C8B-B14F-4D97-AF65-F5344CB8AC3E}">
        <p14:creationId xmlns:p14="http://schemas.microsoft.com/office/powerpoint/2010/main" xmlns="" val="217069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 in Canada since legalization</a:t>
            </a:r>
            <a:endParaRPr lang="en-US" dirty="0"/>
          </a:p>
        </p:txBody>
      </p:sp>
      <p:sp>
        <p:nvSpPr>
          <p:cNvPr id="3" name="Content Placeholder 2"/>
          <p:cNvSpPr>
            <a:spLocks noGrp="1"/>
          </p:cNvSpPr>
          <p:nvPr>
            <p:ph idx="1"/>
          </p:nvPr>
        </p:nvSpPr>
        <p:spPr>
          <a:xfrm>
            <a:off x="498474" y="1600200"/>
            <a:ext cx="7556313" cy="4525963"/>
          </a:xfrm>
        </p:spPr>
        <p:txBody>
          <a:bodyPr>
            <a:normAutofit fontScale="92500" lnSpcReduction="10000"/>
          </a:bodyPr>
          <a:lstStyle/>
          <a:p>
            <a:r>
              <a:rPr lang="en-US" sz="2400" dirty="0" smtClean="0"/>
              <a:t> 3,714  Total since Quebec’s legislation came into effect (December 10, 2015)</a:t>
            </a:r>
          </a:p>
          <a:p>
            <a:r>
              <a:rPr lang="en-US" sz="2400" dirty="0" smtClean="0"/>
              <a:t>1,523 in the 6 month period July 1 – Dec. 31 2017</a:t>
            </a:r>
          </a:p>
          <a:p>
            <a:r>
              <a:rPr lang="en-US" sz="2400" dirty="0" smtClean="0"/>
              <a:t>1.07% of all deaths in Canada are medically assisted</a:t>
            </a:r>
          </a:p>
          <a:p>
            <a:pPr lvl="1"/>
            <a:r>
              <a:rPr lang="en-US" sz="2400" dirty="0" smtClean="0"/>
              <a:t>International range:  0.3 to 4.0% </a:t>
            </a:r>
          </a:p>
          <a:p>
            <a:r>
              <a:rPr lang="en-US" sz="2400" dirty="0" smtClean="0"/>
              <a:t>Most cases involve cancer (about 65%)</a:t>
            </a:r>
          </a:p>
          <a:p>
            <a:r>
              <a:rPr lang="en-US" sz="2400" dirty="0" smtClean="0"/>
              <a:t>Average age: 73</a:t>
            </a:r>
          </a:p>
          <a:p>
            <a:endParaRPr lang="en-US" dirty="0" smtClean="0"/>
          </a:p>
          <a:p>
            <a:pPr>
              <a:buNone/>
            </a:pPr>
            <a:r>
              <a:rPr lang="en-US" sz="1500" dirty="0" smtClean="0"/>
              <a:t>https://www.canada.ca/en/health-canada/services/publications/health-system-services/medical-assistance-dying-interim-report-june-2018.html</a:t>
            </a:r>
            <a:endParaRPr lang="en-US" sz="1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r>
              <a:rPr lang="en-US" dirty="0" smtClean="0"/>
              <a:t>u</a:t>
            </a:r>
            <a:r>
              <a:rPr lang="en-US" dirty="0" smtClean="0"/>
              <a:t>nder review</a:t>
            </a:r>
            <a:endParaRPr lang="en-US" dirty="0"/>
          </a:p>
        </p:txBody>
      </p:sp>
      <p:sp>
        <p:nvSpPr>
          <p:cNvPr id="3" name="Content Placeholder 2"/>
          <p:cNvSpPr>
            <a:spLocks noGrp="1"/>
          </p:cNvSpPr>
          <p:nvPr>
            <p:ph idx="1"/>
          </p:nvPr>
        </p:nvSpPr>
        <p:spPr>
          <a:xfrm>
            <a:off x="498474" y="1981200"/>
            <a:ext cx="7556313" cy="4144963"/>
          </a:xfrm>
        </p:spPr>
        <p:txBody>
          <a:bodyPr>
            <a:normAutofit/>
          </a:bodyPr>
          <a:lstStyle/>
          <a:p>
            <a:r>
              <a:rPr lang="en-US" sz="2800" dirty="0" smtClean="0"/>
              <a:t>Terminal diagnosis vs. non-terminal but </a:t>
            </a:r>
            <a:r>
              <a:rPr lang="en-US" sz="2800" dirty="0" smtClean="0"/>
              <a:t>irremediable</a:t>
            </a:r>
          </a:p>
          <a:p>
            <a:pPr lvl="1"/>
            <a:r>
              <a:rPr lang="en-US" sz="2000" dirty="0" smtClean="0"/>
              <a:t>Canadian Civil Liberties Assn. filed lawsuit days after C-14 passed</a:t>
            </a:r>
            <a:endParaRPr lang="en-US" sz="2000" dirty="0" smtClean="0"/>
          </a:p>
          <a:p>
            <a:r>
              <a:rPr lang="en-US" sz="2800" dirty="0" smtClean="0"/>
              <a:t>Age of consent</a:t>
            </a:r>
          </a:p>
          <a:p>
            <a:r>
              <a:rPr lang="en-US" sz="2800" dirty="0" smtClean="0"/>
              <a:t>Advance directives</a:t>
            </a:r>
          </a:p>
          <a:p>
            <a:r>
              <a:rPr lang="en-US" sz="2800" dirty="0" smtClean="0"/>
              <a:t>Mental health</a:t>
            </a:r>
          </a:p>
        </p:txBody>
      </p:sp>
    </p:spTree>
    <p:extLst>
      <p:ext uri="{BB962C8B-B14F-4D97-AF65-F5344CB8AC3E}">
        <p14:creationId xmlns:p14="http://schemas.microsoft.com/office/powerpoint/2010/main" xmlns="" val="2747476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“Reasonably foreseen” Death</a:t>
            </a:r>
            <a:endParaRPr lang="en-US" dirty="0"/>
          </a:p>
        </p:txBody>
      </p:sp>
      <p:sp>
        <p:nvSpPr>
          <p:cNvPr id="3" name="Content Placeholder 2"/>
          <p:cNvSpPr>
            <a:spLocks noGrp="1"/>
          </p:cNvSpPr>
          <p:nvPr>
            <p:ph idx="1"/>
          </p:nvPr>
        </p:nvSpPr>
        <p:spPr/>
        <p:txBody>
          <a:bodyPr>
            <a:normAutofit/>
          </a:bodyPr>
          <a:lstStyle/>
          <a:p>
            <a:r>
              <a:rPr lang="en-US" sz="2800" dirty="0" smtClean="0"/>
              <a:t>Meaningless phrase: We are all mortal with foreseeable deaths </a:t>
            </a:r>
          </a:p>
          <a:p>
            <a:pPr marL="0" indent="0">
              <a:buNone/>
            </a:pPr>
            <a:r>
              <a:rPr lang="en-US" sz="2800" dirty="0" smtClean="0"/>
              <a:t>	or</a:t>
            </a:r>
            <a:endParaRPr lang="en-US" sz="2800" dirty="0"/>
          </a:p>
          <a:p>
            <a:r>
              <a:rPr lang="en-US" sz="2800" dirty="0" smtClean="0"/>
              <a:t>Same as “terminally ill?</a:t>
            </a:r>
          </a:p>
          <a:p>
            <a:pPr lvl="1"/>
            <a:r>
              <a:rPr lang="en-US" sz="2400" dirty="0" smtClean="0"/>
              <a:t>Quebec MAS law:  terminal prognosis required</a:t>
            </a:r>
          </a:p>
          <a:p>
            <a:pPr lvl="1"/>
            <a:r>
              <a:rPr lang="en-US" sz="2400" dirty="0" smtClean="0"/>
              <a:t>SCC has twice rejected terminal prognosis as requirement</a:t>
            </a:r>
            <a:endParaRPr lang="en-US" sz="2400" dirty="0"/>
          </a:p>
          <a:p>
            <a:pPr lvl="1"/>
            <a:endParaRPr lang="en-US" sz="2400" dirty="0"/>
          </a:p>
        </p:txBody>
      </p:sp>
    </p:spTree>
    <p:extLst>
      <p:ext uri="{BB962C8B-B14F-4D97-AF65-F5344CB8AC3E}">
        <p14:creationId xmlns:p14="http://schemas.microsoft.com/office/powerpoint/2010/main" xmlns="" val="61762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8564" y="228601"/>
            <a:ext cx="4063407" cy="678562"/>
          </a:xfrm>
        </p:spPr>
        <p:txBody>
          <a:bodyPr/>
          <a:lstStyle/>
          <a:p>
            <a:r>
              <a:rPr lang="en-US" sz="2800" dirty="0" smtClean="0"/>
              <a:t>Jean </a:t>
            </a:r>
            <a:r>
              <a:rPr lang="en-US" sz="2800" dirty="0" err="1" smtClean="0"/>
              <a:t>Breault</a:t>
            </a:r>
            <a:r>
              <a:rPr lang="en-US" sz="2800" dirty="0" smtClean="0"/>
              <a:t> </a:t>
            </a:r>
            <a:r>
              <a:rPr lang="en-US" sz="1800" dirty="0" err="1" smtClean="0"/>
              <a:t>Sherbrooke</a:t>
            </a:r>
            <a:r>
              <a:rPr lang="en-US" sz="1800" dirty="0" smtClean="0"/>
              <a:t> QC</a:t>
            </a:r>
            <a:endParaRPr lang="en-US" sz="1800" dirty="0"/>
          </a:p>
        </p:txBody>
      </p:sp>
      <p:pic>
        <p:nvPicPr>
          <p:cNvPr id="6" name="Picture Placeholder 5"/>
          <p:cNvPicPr>
            <a:picLocks noGrp="1" noChangeAspect="1"/>
          </p:cNvPicPr>
          <p:nvPr>
            <p:ph type="pic" idx="1"/>
          </p:nvPr>
        </p:nvPicPr>
        <p:blipFill rotWithShape="1">
          <a:blip r:embed="rId2" cstate="print"/>
          <a:srcRect l="34649" r="34649"/>
          <a:stretch/>
        </p:blipFill>
        <p:spPr/>
      </p:pic>
      <p:sp>
        <p:nvSpPr>
          <p:cNvPr id="5" name="Text Placeholder 4"/>
          <p:cNvSpPr>
            <a:spLocks noGrp="1"/>
          </p:cNvSpPr>
          <p:nvPr>
            <p:ph type="body" sz="half" idx="2"/>
          </p:nvPr>
        </p:nvSpPr>
        <p:spPr>
          <a:xfrm>
            <a:off x="3738564" y="907162"/>
            <a:ext cx="5028843" cy="4471272"/>
          </a:xfrm>
        </p:spPr>
        <p:txBody>
          <a:bodyPr>
            <a:noAutofit/>
          </a:bodyPr>
          <a:lstStyle/>
          <a:p>
            <a:r>
              <a:rPr lang="en-US" sz="2400" dirty="0" smtClean="0"/>
              <a:t>Died April 7, 2016</a:t>
            </a:r>
          </a:p>
          <a:p>
            <a:r>
              <a:rPr lang="en-US" sz="2400" dirty="0" smtClean="0"/>
              <a:t>Blood clot at brainstem 42 years ago left nearly total paralysis</a:t>
            </a:r>
          </a:p>
          <a:p>
            <a:r>
              <a:rPr lang="en-US" sz="2400" dirty="0" smtClean="0"/>
              <a:t>2011:  2-month hunger strike;  MDs threatened transfer to psychiatric ward</a:t>
            </a:r>
          </a:p>
          <a:p>
            <a:r>
              <a:rPr lang="en-US" sz="2400" dirty="0" smtClean="0"/>
              <a:t>Feb. 2016:  Applied for MAS, denied b/c not terminal</a:t>
            </a:r>
          </a:p>
          <a:p>
            <a:r>
              <a:rPr lang="en-US" sz="2400" dirty="0" smtClean="0"/>
              <a:t>53 day hunger strike</a:t>
            </a:r>
          </a:p>
          <a:p>
            <a:r>
              <a:rPr lang="en-US" sz="2400" dirty="0" smtClean="0"/>
              <a:t>Offered </a:t>
            </a:r>
            <a:r>
              <a:rPr lang="en-US" sz="2400" dirty="0" err="1" smtClean="0"/>
              <a:t>MAiD</a:t>
            </a:r>
            <a:r>
              <a:rPr lang="en-US" sz="2400" dirty="0" smtClean="0"/>
              <a:t> </a:t>
            </a:r>
            <a:r>
              <a:rPr lang="en-US" sz="2400" dirty="0" smtClean="0"/>
              <a:t>when effects of starvation irreversible</a:t>
            </a:r>
          </a:p>
        </p:txBody>
      </p:sp>
      <p:sp>
        <p:nvSpPr>
          <p:cNvPr id="8" name="TextBox 7"/>
          <p:cNvSpPr txBox="1"/>
          <p:nvPr/>
        </p:nvSpPr>
        <p:spPr>
          <a:xfrm>
            <a:off x="5938010" y="5518268"/>
            <a:ext cx="2825489" cy="369332"/>
          </a:xfrm>
          <a:prstGeom prst="rect">
            <a:avLst/>
          </a:prstGeom>
          <a:noFill/>
        </p:spPr>
        <p:txBody>
          <a:bodyPr wrap="square" rtlCol="0">
            <a:spAutoFit/>
          </a:bodyPr>
          <a:lstStyle/>
          <a:p>
            <a:r>
              <a:rPr lang="en-US" dirty="0" smtClean="0"/>
              <a:t>CBC News,  April 15, 2016 </a:t>
            </a:r>
            <a:endParaRPr lang="en-US" dirty="0"/>
          </a:p>
        </p:txBody>
      </p:sp>
    </p:spTree>
    <p:extLst>
      <p:ext uri="{BB962C8B-B14F-4D97-AF65-F5344CB8AC3E}">
        <p14:creationId xmlns:p14="http://schemas.microsoft.com/office/powerpoint/2010/main" xmlns="" val="275650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sz="2800" dirty="0" smtClean="0"/>
              <a:t>Standard </a:t>
            </a:r>
            <a:r>
              <a:rPr lang="en-US" sz="2800" dirty="0" smtClean="0"/>
              <a:t>caveat:  </a:t>
            </a:r>
            <a:r>
              <a:rPr lang="en-US" sz="2400" dirty="0" smtClean="0"/>
              <a:t>Questions and Headaches</a:t>
            </a:r>
            <a:endParaRPr lang="en-US" sz="2400" dirty="0" smtClean="0"/>
          </a:p>
          <a:p>
            <a:r>
              <a:rPr lang="en-US" sz="2800" dirty="0" smtClean="0"/>
              <a:t>Core Ethical Issues</a:t>
            </a:r>
          </a:p>
          <a:p>
            <a:r>
              <a:rPr lang="en-US" sz="2800" dirty="0" smtClean="0"/>
              <a:t>Supreme Court of Canada’s reasoning</a:t>
            </a:r>
          </a:p>
          <a:p>
            <a:r>
              <a:rPr lang="en-US" sz="2800" dirty="0" smtClean="0"/>
              <a:t>New Legislative Framework</a:t>
            </a:r>
          </a:p>
          <a:p>
            <a:r>
              <a:rPr lang="en-US" sz="2800" dirty="0" smtClean="0"/>
              <a:t>Challenges</a:t>
            </a:r>
            <a:r>
              <a:rPr lang="en-US" sz="2800" dirty="0"/>
              <a:t> </a:t>
            </a:r>
            <a:r>
              <a:rPr lang="en-US" sz="2800" dirty="0" smtClean="0"/>
              <a:t>remaining</a:t>
            </a:r>
          </a:p>
        </p:txBody>
      </p:sp>
    </p:spTree>
    <p:extLst>
      <p:ext uri="{BB962C8B-B14F-4D97-AF65-F5344CB8AC3E}">
        <p14:creationId xmlns:p14="http://schemas.microsoft.com/office/powerpoint/2010/main" xmlns="" val="2451043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smtClean="0"/>
              <a:t>Robyn Moro: Inconsistent Application</a:t>
            </a:r>
            <a:endParaRPr lang="en-US" sz="3200" dirty="0"/>
          </a:p>
        </p:txBody>
      </p:sp>
      <p:sp>
        <p:nvSpPr>
          <p:cNvPr id="7" name="Content Placeholder 6"/>
          <p:cNvSpPr>
            <a:spLocks noGrp="1"/>
          </p:cNvSpPr>
          <p:nvPr>
            <p:ph sz="half" idx="1"/>
          </p:nvPr>
        </p:nvSpPr>
        <p:spPr>
          <a:xfrm>
            <a:off x="498474" y="1573080"/>
            <a:ext cx="5065374" cy="4967206"/>
          </a:xfrm>
        </p:spPr>
        <p:txBody>
          <a:bodyPr>
            <a:normAutofit fontScale="62500" lnSpcReduction="20000"/>
          </a:bodyPr>
          <a:lstStyle/>
          <a:p>
            <a:r>
              <a:rPr lang="en-US" sz="3400" dirty="0" smtClean="0"/>
              <a:t>68 year old BC woman with Parkinson’s Disease</a:t>
            </a:r>
          </a:p>
          <a:p>
            <a:r>
              <a:rPr lang="en-US" sz="3400" dirty="0" smtClean="0"/>
              <a:t>Physician performs </a:t>
            </a:r>
            <a:r>
              <a:rPr lang="en-US" sz="3400" dirty="0" err="1" smtClean="0"/>
              <a:t>MAiD</a:t>
            </a:r>
            <a:r>
              <a:rPr lang="en-US" sz="3400" dirty="0" smtClean="0"/>
              <a:t>, but believed Moro had more than 5 years’ life expectancy so refused in her case</a:t>
            </a:r>
          </a:p>
          <a:p>
            <a:r>
              <a:rPr lang="en-US" sz="3400" dirty="0" smtClean="0"/>
              <a:t>Alberta case then approved </a:t>
            </a:r>
            <a:r>
              <a:rPr lang="en-US" sz="3400" dirty="0" err="1" smtClean="0"/>
              <a:t>MAiD</a:t>
            </a:r>
            <a:r>
              <a:rPr lang="en-US" sz="3400" dirty="0" smtClean="0"/>
              <a:t> for a patient with 10-year life expectancy, so physician changed her mind</a:t>
            </a:r>
          </a:p>
          <a:p>
            <a:r>
              <a:rPr lang="en-US" sz="3400" dirty="0" smtClean="0"/>
              <a:t>Moro died with </a:t>
            </a:r>
            <a:r>
              <a:rPr lang="en-US" sz="3400" dirty="0" err="1" smtClean="0"/>
              <a:t>MAiD</a:t>
            </a:r>
            <a:r>
              <a:rPr lang="en-US" sz="3400" dirty="0" smtClean="0"/>
              <a:t> on Aug. 31, 2017</a:t>
            </a:r>
          </a:p>
          <a:p>
            <a:r>
              <a:rPr lang="en-US" sz="3400" dirty="0" smtClean="0"/>
              <a:t>Moro remains a named plaintiff in court challenge re: “reasonably foreseeable” death</a:t>
            </a:r>
          </a:p>
          <a:p>
            <a:endParaRPr lang="en-US" dirty="0"/>
          </a:p>
        </p:txBody>
      </p:sp>
      <p:pic>
        <p:nvPicPr>
          <p:cNvPr id="10" name="Content Placeholder 9" descr="moro.jpg"/>
          <p:cNvPicPr>
            <a:picLocks noGrp="1" noChangeAspect="1"/>
          </p:cNvPicPr>
          <p:nvPr>
            <p:ph sz="half" idx="2"/>
          </p:nvPr>
        </p:nvPicPr>
        <p:blipFill>
          <a:blip r:embed="rId2" cstate="print"/>
          <a:srcRect l="39857" r="13533"/>
          <a:stretch>
            <a:fillRect/>
          </a:stretch>
        </p:blipFill>
        <p:spPr>
          <a:xfrm>
            <a:off x="5858359" y="2133706"/>
            <a:ext cx="2634712" cy="376843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 of Consent / Mature Minor</a:t>
            </a:r>
            <a:endParaRPr lang="en-US" dirty="0"/>
          </a:p>
        </p:txBody>
      </p:sp>
      <p:sp>
        <p:nvSpPr>
          <p:cNvPr id="6" name="Content Placeholder 5"/>
          <p:cNvSpPr>
            <a:spLocks noGrp="1"/>
          </p:cNvSpPr>
          <p:nvPr>
            <p:ph idx="1"/>
          </p:nvPr>
        </p:nvSpPr>
        <p:spPr>
          <a:xfrm>
            <a:off x="685800" y="1462527"/>
            <a:ext cx="7772400" cy="5080355"/>
          </a:xfrm>
        </p:spPr>
        <p:txBody>
          <a:bodyPr>
            <a:normAutofit/>
          </a:bodyPr>
          <a:lstStyle/>
          <a:p>
            <a:r>
              <a:rPr lang="en-US" sz="2400" dirty="0" smtClean="0"/>
              <a:t>Age of consent varies across provinces</a:t>
            </a:r>
          </a:p>
          <a:p>
            <a:r>
              <a:rPr lang="en-US" sz="2400" dirty="0" smtClean="0"/>
              <a:t>BC Infants Act (Sec. 17): anyone under age 19 can consent to their own medical care if they are</a:t>
            </a:r>
            <a:r>
              <a:rPr lang="en-US" sz="2400" b="1" dirty="0" smtClean="0">
                <a:solidFill>
                  <a:srgbClr val="331933"/>
                </a:solidFill>
              </a:rPr>
              <a:t> capable.</a:t>
            </a:r>
          </a:p>
          <a:p>
            <a:pPr lvl="1"/>
            <a:r>
              <a:rPr lang="en-US" sz="2000" dirty="0" smtClean="0"/>
              <a:t>Child understands need for treatment, what treatment involves, consequences of treatment and non-treatment</a:t>
            </a:r>
          </a:p>
          <a:p>
            <a:pPr lvl="1"/>
            <a:r>
              <a:rPr lang="en-US" sz="2000" dirty="0" smtClean="0"/>
              <a:t>If MD decides that the child understands, and treatment is in the child’s best interests, consent of parent/guardian not required.</a:t>
            </a:r>
          </a:p>
          <a:p>
            <a:pPr lvl="1"/>
            <a:r>
              <a:rPr lang="en-US" sz="2000" dirty="0" smtClean="0"/>
              <a:t>Most common:  birth control, abortion, mental health, STDs, addiction. </a:t>
            </a:r>
            <a:r>
              <a:rPr lang="en-US" sz="2000" dirty="0"/>
              <a:t>Very young can consent to minor </a:t>
            </a:r>
            <a:r>
              <a:rPr lang="en-US" sz="2000" dirty="0" smtClean="0"/>
              <a:t>procedures</a:t>
            </a:r>
          </a:p>
        </p:txBody>
      </p:sp>
    </p:spTree>
    <p:extLst>
      <p:ext uri="{BB962C8B-B14F-4D97-AF65-F5344CB8AC3E}">
        <p14:creationId xmlns:p14="http://schemas.microsoft.com/office/powerpoint/2010/main" xmlns="" val="188965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 Directives</a:t>
            </a:r>
            <a:endParaRPr lang="en-US" dirty="0"/>
          </a:p>
        </p:txBody>
      </p:sp>
      <p:sp>
        <p:nvSpPr>
          <p:cNvPr id="3" name="Content Placeholder 2"/>
          <p:cNvSpPr>
            <a:spLocks noGrp="1"/>
          </p:cNvSpPr>
          <p:nvPr>
            <p:ph idx="1"/>
          </p:nvPr>
        </p:nvSpPr>
        <p:spPr>
          <a:xfrm>
            <a:off x="685799" y="1600200"/>
            <a:ext cx="8116795" cy="4905550"/>
          </a:xfrm>
        </p:spPr>
        <p:txBody>
          <a:bodyPr>
            <a:normAutofit/>
          </a:bodyPr>
          <a:lstStyle/>
          <a:p>
            <a:pPr marL="411480" indent="-342900"/>
            <a:r>
              <a:rPr lang="en-US" sz="2800" dirty="0" smtClean="0"/>
              <a:t>Statement of wishes to authorize / refuse medical treatment under various future circumstances if unable to consent at the time</a:t>
            </a:r>
          </a:p>
          <a:p>
            <a:pPr marL="411480" indent="-342900"/>
            <a:r>
              <a:rPr lang="en-US" sz="2800" dirty="0" smtClean="0"/>
              <a:t>If decision made to refuse lifesaving treatment, why not allow person to request hastened death as well?</a:t>
            </a:r>
          </a:p>
          <a:p>
            <a:pPr marL="411480" indent="-342900"/>
            <a:r>
              <a:rPr lang="en-US" sz="2800" dirty="0" smtClean="0"/>
              <a:t>May require additional layer of review</a:t>
            </a:r>
          </a:p>
          <a:p>
            <a:pPr marL="411480" indent="-342900"/>
            <a:endParaRPr lang="en-US" sz="2400" dirty="0"/>
          </a:p>
        </p:txBody>
      </p:sp>
    </p:spTree>
    <p:extLst>
      <p:ext uri="{BB962C8B-B14F-4D97-AF65-F5344CB8AC3E}">
        <p14:creationId xmlns:p14="http://schemas.microsoft.com/office/powerpoint/2010/main" xmlns="" val="11399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a:t>
            </a:r>
            <a:endParaRPr lang="en-US" dirty="0"/>
          </a:p>
        </p:txBody>
      </p:sp>
      <p:sp>
        <p:nvSpPr>
          <p:cNvPr id="3" name="Content Placeholder 2"/>
          <p:cNvSpPr>
            <a:spLocks noGrp="1"/>
          </p:cNvSpPr>
          <p:nvPr>
            <p:ph idx="1"/>
          </p:nvPr>
        </p:nvSpPr>
        <p:spPr>
          <a:xfrm>
            <a:off x="498474" y="2200758"/>
            <a:ext cx="8258068" cy="4130443"/>
          </a:xfrm>
        </p:spPr>
        <p:txBody>
          <a:bodyPr>
            <a:normAutofit/>
          </a:bodyPr>
          <a:lstStyle/>
          <a:p>
            <a:r>
              <a:rPr lang="en-US" sz="2400" dirty="0" smtClean="0"/>
              <a:t>Not all mental health diagnoses = incapable of consent</a:t>
            </a:r>
          </a:p>
          <a:p>
            <a:r>
              <a:rPr lang="en-US" sz="2400" dirty="0" smtClean="0"/>
              <a:t>Many severe symptoms are intractable and intolerable</a:t>
            </a:r>
          </a:p>
          <a:p>
            <a:r>
              <a:rPr lang="en-US" sz="2400" dirty="0" smtClean="0"/>
              <a:t>Physical ability to commit suicide is possible for most</a:t>
            </a:r>
          </a:p>
          <a:p>
            <a:pPr lvl="1"/>
            <a:r>
              <a:rPr lang="en-US" sz="2400" dirty="0" smtClean="0"/>
              <a:t>Attempt </a:t>
            </a:r>
            <a:r>
              <a:rPr lang="en-US" sz="2400" dirty="0" smtClean="0"/>
              <a:t>often fails, leaving person worse off</a:t>
            </a:r>
          </a:p>
          <a:p>
            <a:r>
              <a:rPr lang="en-US" sz="2400" dirty="0" smtClean="0"/>
              <a:t>Additional review, assistance may protect vulnerable, reduce trauma</a:t>
            </a:r>
          </a:p>
          <a:p>
            <a:endParaRPr lang="en-US" sz="2400" dirty="0"/>
          </a:p>
        </p:txBody>
      </p:sp>
    </p:spTree>
    <p:extLst>
      <p:ext uri="{BB962C8B-B14F-4D97-AF65-F5344CB8AC3E}">
        <p14:creationId xmlns:p14="http://schemas.microsoft.com/office/powerpoint/2010/main" xmlns="" val="1345980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Larger Context</a:t>
            </a:r>
            <a:endParaRPr lang="en-US" dirty="0"/>
          </a:p>
        </p:txBody>
      </p:sp>
      <p:sp>
        <p:nvSpPr>
          <p:cNvPr id="3" name="Content Placeholder 2"/>
          <p:cNvSpPr>
            <a:spLocks noGrp="1"/>
          </p:cNvSpPr>
          <p:nvPr>
            <p:ph idx="1"/>
          </p:nvPr>
        </p:nvSpPr>
        <p:spPr>
          <a:xfrm>
            <a:off x="498474" y="1600200"/>
            <a:ext cx="8159706" cy="4923439"/>
          </a:xfrm>
        </p:spPr>
        <p:txBody>
          <a:bodyPr>
            <a:noAutofit/>
          </a:bodyPr>
          <a:lstStyle/>
          <a:p>
            <a:r>
              <a:rPr lang="en-US" sz="2600" dirty="0"/>
              <a:t>E</a:t>
            </a:r>
            <a:r>
              <a:rPr lang="en-US" sz="2600" dirty="0" smtClean="0"/>
              <a:t>asier to let people die than to provide needed medical, psycho-social, economic and practical supports?</a:t>
            </a:r>
          </a:p>
          <a:p>
            <a:pPr lvl="1"/>
            <a:r>
              <a:rPr lang="en-US" sz="2600" dirty="0" smtClean="0"/>
              <a:t>Seniors’ </a:t>
            </a:r>
            <a:r>
              <a:rPr lang="en-US" sz="2600" dirty="0" err="1" smtClean="0"/>
              <a:t>centres</a:t>
            </a:r>
            <a:r>
              <a:rPr lang="en-US" sz="2600" dirty="0" smtClean="0"/>
              <a:t>, mental health resources, </a:t>
            </a:r>
            <a:r>
              <a:rPr lang="en-US" sz="2600" dirty="0" err="1" smtClean="0"/>
              <a:t>pharmacare</a:t>
            </a:r>
            <a:endParaRPr lang="en-US" sz="2600" dirty="0" smtClean="0"/>
          </a:p>
          <a:p>
            <a:r>
              <a:rPr lang="en-US" sz="2600" dirty="0" smtClean="0"/>
              <a:t>Health system emphasis on crisis care, rescue</a:t>
            </a:r>
          </a:p>
          <a:p>
            <a:pPr lvl="1"/>
            <a:r>
              <a:rPr lang="en-US" sz="2600" dirty="0" smtClean="0"/>
              <a:t>Short on community, outpatient, long-term and home-based care</a:t>
            </a:r>
          </a:p>
          <a:p>
            <a:pPr lvl="1"/>
            <a:r>
              <a:rPr lang="en-US" sz="2600" dirty="0" smtClean="0"/>
              <a:t>1% of GDP in health care for last 6 months of life</a:t>
            </a:r>
            <a:endParaRPr lang="en-US" sz="2600" dirty="0"/>
          </a:p>
          <a:p>
            <a:r>
              <a:rPr lang="en-US" sz="2600" dirty="0" smtClean="0"/>
              <a:t>Expectations, cultural constructions and barriers re: mortality</a:t>
            </a:r>
            <a:endParaRPr lang="en-US" sz="2600" dirty="0"/>
          </a:p>
        </p:txBody>
      </p:sp>
    </p:spTree>
    <p:extLst>
      <p:ext uri="{BB962C8B-B14F-4D97-AF65-F5344CB8AC3E}">
        <p14:creationId xmlns:p14="http://schemas.microsoft.com/office/powerpoint/2010/main" xmlns="" val="1440638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a:xfrm>
            <a:off x="498474" y="1600200"/>
            <a:ext cx="7928821" cy="4525963"/>
          </a:xfrm>
        </p:spPr>
        <p:txBody>
          <a:bodyPr>
            <a:normAutofit fontScale="92500" lnSpcReduction="20000"/>
          </a:bodyPr>
          <a:lstStyle/>
          <a:p>
            <a:pPr marL="68580" indent="0">
              <a:buNone/>
            </a:pPr>
            <a:endParaRPr lang="en-US" sz="2800" dirty="0" smtClean="0"/>
          </a:p>
          <a:p>
            <a:pPr marL="68580" indent="0">
              <a:buNone/>
            </a:pPr>
            <a:r>
              <a:rPr lang="en-US" sz="2800" dirty="0" smtClean="0"/>
              <a:t>These are very difficult issues for policy makers, for health care providers, </a:t>
            </a:r>
            <a:r>
              <a:rPr lang="en-US" sz="2800" dirty="0"/>
              <a:t>and especially for </a:t>
            </a:r>
            <a:r>
              <a:rPr lang="en-US" sz="2800" dirty="0" smtClean="0"/>
              <a:t>individuals </a:t>
            </a:r>
            <a:r>
              <a:rPr lang="en-US" sz="2800" dirty="0"/>
              <a:t>and their loved </a:t>
            </a:r>
            <a:r>
              <a:rPr lang="en-US" sz="2800" dirty="0" smtClean="0"/>
              <a:t>ones. </a:t>
            </a:r>
          </a:p>
          <a:p>
            <a:pPr marL="68580" indent="0">
              <a:buNone/>
            </a:pPr>
            <a:r>
              <a:rPr lang="en-US" sz="2800" dirty="0" smtClean="0"/>
              <a:t>We have a lot of work still to do. </a:t>
            </a:r>
            <a:endParaRPr lang="en-US" sz="2800" dirty="0" smtClean="0"/>
          </a:p>
          <a:p>
            <a:pPr marL="68580" indent="0">
              <a:buNone/>
            </a:pPr>
            <a:r>
              <a:rPr lang="en-US" sz="2800" dirty="0" smtClean="0"/>
              <a:t>I </a:t>
            </a:r>
            <a:r>
              <a:rPr lang="en-US" sz="2800" dirty="0" smtClean="0"/>
              <a:t>hope you have some new resources to continue these conversations as we move forward </a:t>
            </a:r>
            <a:r>
              <a:rPr lang="en-US" sz="2800" dirty="0" smtClean="0"/>
              <a:t>together, with compassion and support.  </a:t>
            </a:r>
            <a:endParaRPr lang="en-US" sz="2800" dirty="0" smtClean="0"/>
          </a:p>
          <a:p>
            <a:pPr marL="68580" indent="0">
              <a:buNone/>
            </a:pPr>
            <a:endParaRPr lang="en-US" dirty="0"/>
          </a:p>
          <a:p>
            <a:pPr marL="68580" indent="0" algn="ctr">
              <a:buNone/>
            </a:pPr>
            <a:r>
              <a:rPr lang="en-US" sz="2800" dirty="0" err="1" smtClean="0"/>
              <a:t>Laura.shanner@viu.ca</a:t>
            </a:r>
            <a:endParaRPr lang="en-US" sz="2800" dirty="0" smtClean="0"/>
          </a:p>
        </p:txBody>
      </p:sp>
    </p:spTree>
    <p:extLst>
      <p:ext uri="{BB962C8B-B14F-4D97-AF65-F5344CB8AC3E}">
        <p14:creationId xmlns:p14="http://schemas.microsoft.com/office/powerpoint/2010/main" xmlns="" val="4264014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 Passive Euthanasia</a:t>
            </a:r>
            <a:endParaRPr lang="en-US" dirty="0"/>
          </a:p>
        </p:txBody>
      </p:sp>
      <p:sp>
        <p:nvSpPr>
          <p:cNvPr id="3" name="Content Placeholder 2"/>
          <p:cNvSpPr>
            <a:spLocks noGrp="1"/>
          </p:cNvSpPr>
          <p:nvPr>
            <p:ph idx="1"/>
          </p:nvPr>
        </p:nvSpPr>
        <p:spPr>
          <a:xfrm>
            <a:off x="327087" y="1789671"/>
            <a:ext cx="8523497" cy="4830186"/>
          </a:xfrm>
        </p:spPr>
        <p:txBody>
          <a:bodyPr>
            <a:noAutofit/>
          </a:bodyPr>
          <a:lstStyle/>
          <a:p>
            <a:r>
              <a:rPr lang="en-US" sz="2800" dirty="0" smtClean="0"/>
              <a:t>“Active” = killing = commission = to hasten death</a:t>
            </a:r>
          </a:p>
          <a:p>
            <a:r>
              <a:rPr lang="en-US" sz="2800" dirty="0" smtClean="0"/>
              <a:t>“Passive” = letting die = omission = stop delaying death</a:t>
            </a:r>
          </a:p>
          <a:p>
            <a:pPr lvl="1"/>
            <a:r>
              <a:rPr lang="en-US" sz="2800" dirty="0" smtClean="0"/>
              <a:t>Withholding, withdrawing lifesaving intervention</a:t>
            </a:r>
          </a:p>
          <a:p>
            <a:r>
              <a:rPr lang="en-US" sz="2800" dirty="0" smtClean="0"/>
              <a:t>“Terminal sedation”:  overdose of painkillers</a:t>
            </a:r>
          </a:p>
          <a:p>
            <a:pPr lvl="1"/>
            <a:r>
              <a:rPr lang="en-US" sz="2800" dirty="0" smtClean="0"/>
              <a:t>Intended to control pain/distress, but dose may suppress breathing</a:t>
            </a:r>
          </a:p>
        </p:txBody>
      </p:sp>
    </p:spTree>
    <p:extLst>
      <p:ext uri="{BB962C8B-B14F-4D97-AF65-F5344CB8AC3E}">
        <p14:creationId xmlns:p14="http://schemas.microsoft.com/office/powerpoint/2010/main" xmlns="" val="129126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Core Ethical Issue?</a:t>
            </a:r>
            <a:endParaRPr lang="en-US" dirty="0"/>
          </a:p>
        </p:txBody>
      </p:sp>
      <p:sp>
        <p:nvSpPr>
          <p:cNvPr id="3" name="Content Placeholder 2"/>
          <p:cNvSpPr>
            <a:spLocks noGrp="1"/>
          </p:cNvSpPr>
          <p:nvPr>
            <p:ph idx="1"/>
          </p:nvPr>
        </p:nvSpPr>
        <p:spPr>
          <a:xfrm>
            <a:off x="498474" y="1404796"/>
            <a:ext cx="7556313" cy="4721367"/>
          </a:xfrm>
        </p:spPr>
        <p:txBody>
          <a:bodyPr>
            <a:normAutofit/>
          </a:bodyPr>
          <a:lstStyle/>
          <a:p>
            <a:pPr lvl="1"/>
            <a:r>
              <a:rPr lang="en-US" sz="2800" dirty="0" smtClean="0"/>
              <a:t> Active / passive distinction usually dominates</a:t>
            </a:r>
          </a:p>
          <a:p>
            <a:pPr lvl="2"/>
            <a:r>
              <a:rPr lang="en-US" sz="2800" dirty="0" smtClean="0"/>
              <a:t>“Okay to let nature take its course but thou shalt not kill”</a:t>
            </a:r>
          </a:p>
          <a:p>
            <a:pPr lvl="1"/>
            <a:endParaRPr lang="en-US" sz="2800" dirty="0"/>
          </a:p>
          <a:p>
            <a:pPr lvl="1"/>
            <a:r>
              <a:rPr lang="en-US" sz="2800" b="1" i="1" dirty="0" smtClean="0">
                <a:solidFill>
                  <a:schemeClr val="accent1">
                    <a:lumMod val="50000"/>
                  </a:schemeClr>
                </a:solidFill>
              </a:rPr>
              <a:t> </a:t>
            </a:r>
            <a:r>
              <a:rPr lang="en-US" sz="2800" b="1" i="1" dirty="0" smtClean="0">
                <a:solidFill>
                  <a:schemeClr val="accent1">
                    <a:lumMod val="50000"/>
                  </a:schemeClr>
                </a:solidFill>
              </a:rPr>
              <a:t>D</a:t>
            </a:r>
            <a:r>
              <a:rPr lang="en-US" sz="2800" b="1" i="1" dirty="0" smtClean="0">
                <a:solidFill>
                  <a:schemeClr val="accent1">
                    <a:lumMod val="50000"/>
                  </a:schemeClr>
                </a:solidFill>
              </a:rPr>
              <a:t>ecision </a:t>
            </a:r>
            <a:r>
              <a:rPr lang="en-US" sz="2800" b="1" i="1" dirty="0">
                <a:solidFill>
                  <a:schemeClr val="accent1">
                    <a:lumMod val="50000"/>
                  </a:schemeClr>
                </a:solidFill>
              </a:rPr>
              <a:t>to accept death as the appropriate outcome </a:t>
            </a:r>
            <a:r>
              <a:rPr lang="en-US" sz="2800" dirty="0"/>
              <a:t>is what </a:t>
            </a:r>
            <a:r>
              <a:rPr lang="en-US" sz="2800" dirty="0" smtClean="0"/>
              <a:t>matters and needs </a:t>
            </a:r>
            <a:r>
              <a:rPr lang="en-US" sz="2800" dirty="0" smtClean="0"/>
              <a:t>justification </a:t>
            </a:r>
            <a:r>
              <a:rPr lang="en-US" sz="2000" dirty="0" smtClean="0"/>
              <a:t>– James </a:t>
            </a:r>
            <a:r>
              <a:rPr lang="en-US" sz="2000" dirty="0" err="1" smtClean="0"/>
              <a:t>Rachels</a:t>
            </a:r>
            <a:endParaRPr lang="en-US" sz="2000" dirty="0" smtClean="0"/>
          </a:p>
          <a:p>
            <a:pPr lvl="1"/>
            <a:r>
              <a:rPr lang="en-US" sz="2800" dirty="0"/>
              <a:t> </a:t>
            </a:r>
            <a:r>
              <a:rPr lang="en-US" sz="2800" dirty="0" smtClean="0"/>
              <a:t>mechanism to </a:t>
            </a:r>
            <a:r>
              <a:rPr lang="en-US" sz="2800" dirty="0"/>
              <a:t>arrive at death from here is secondary.</a:t>
            </a:r>
          </a:p>
          <a:p>
            <a:endParaRPr lang="en-US" dirty="0"/>
          </a:p>
        </p:txBody>
      </p:sp>
    </p:spTree>
    <p:extLst>
      <p:ext uri="{BB962C8B-B14F-4D97-AF65-F5344CB8AC3E}">
        <p14:creationId xmlns:p14="http://schemas.microsoft.com/office/powerpoint/2010/main" xmlns="" val="3797719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a:t>
            </a:r>
            <a:endParaRPr lang="en-US" dirty="0"/>
          </a:p>
        </p:txBody>
      </p:sp>
      <p:sp>
        <p:nvSpPr>
          <p:cNvPr id="3" name="Content Placeholder 2"/>
          <p:cNvSpPr>
            <a:spLocks noGrp="1"/>
          </p:cNvSpPr>
          <p:nvPr>
            <p:ph idx="1"/>
          </p:nvPr>
        </p:nvSpPr>
        <p:spPr>
          <a:xfrm>
            <a:off x="498474" y="1600200"/>
            <a:ext cx="7986542" cy="4525964"/>
          </a:xfrm>
        </p:spPr>
        <p:txBody>
          <a:bodyPr>
            <a:noAutofit/>
          </a:bodyPr>
          <a:lstStyle/>
          <a:p>
            <a:pPr marL="0" indent="0">
              <a:buNone/>
            </a:pPr>
            <a:r>
              <a:rPr lang="en-US" sz="2800" dirty="0" smtClean="0"/>
              <a:t>Almost all </a:t>
            </a:r>
            <a:r>
              <a:rPr lang="en-US" sz="2800" dirty="0" smtClean="0"/>
              <a:t>suicide </a:t>
            </a:r>
            <a:r>
              <a:rPr lang="en-US" sz="2800" dirty="0"/>
              <a:t>attempts involve overwhelming but </a:t>
            </a:r>
            <a:r>
              <a:rPr lang="en-US" sz="2800" b="1" dirty="0">
                <a:solidFill>
                  <a:srgbClr val="331933"/>
                </a:solidFill>
              </a:rPr>
              <a:t>remediable</a:t>
            </a:r>
            <a:r>
              <a:rPr lang="en-US" sz="2800" dirty="0"/>
              <a:t> circumstances </a:t>
            </a:r>
          </a:p>
          <a:p>
            <a:r>
              <a:rPr lang="en-US" sz="2800" dirty="0"/>
              <a:t>Irrational to choose death when other options </a:t>
            </a:r>
            <a:r>
              <a:rPr lang="en-US" sz="2800" dirty="0" smtClean="0"/>
              <a:t>exist</a:t>
            </a:r>
          </a:p>
          <a:p>
            <a:pPr lvl="1"/>
            <a:r>
              <a:rPr lang="en-US" sz="2600" dirty="0" smtClean="0"/>
              <a:t>Suicidal ideology is </a:t>
            </a:r>
            <a:r>
              <a:rPr lang="en-US" sz="2600" b="1" i="1" dirty="0" smtClean="0"/>
              <a:t>not</a:t>
            </a:r>
            <a:r>
              <a:rPr lang="en-US" sz="2600" dirty="0" smtClean="0"/>
              <a:t> always proof of incapacity; person may simply see no way out</a:t>
            </a:r>
            <a:endParaRPr lang="en-US" sz="2600" dirty="0"/>
          </a:p>
          <a:p>
            <a:pPr lvl="1"/>
            <a:r>
              <a:rPr lang="en-US" sz="2800" dirty="0"/>
              <a:t>Moral imperative to provide medical, psychological, social, economic, practical supports to make living well possible</a:t>
            </a:r>
          </a:p>
          <a:p>
            <a:pPr lvl="1"/>
            <a:r>
              <a:rPr lang="en-US" sz="2800" dirty="0"/>
              <a:t>24-72 </a:t>
            </a:r>
            <a:r>
              <a:rPr lang="en-US" sz="2800" dirty="0" err="1"/>
              <a:t>hr</a:t>
            </a:r>
            <a:r>
              <a:rPr lang="en-US" sz="2800" dirty="0"/>
              <a:t> “suicide hold” to </a:t>
            </a:r>
            <a:r>
              <a:rPr lang="en-US" sz="2800" dirty="0" smtClean="0"/>
              <a:t>assess &amp; assist</a:t>
            </a:r>
            <a:endParaRPr lang="en-US" sz="2800" dirty="0"/>
          </a:p>
        </p:txBody>
      </p:sp>
    </p:spTree>
    <p:extLst>
      <p:ext uri="{BB962C8B-B14F-4D97-AF65-F5344CB8AC3E}">
        <p14:creationId xmlns:p14="http://schemas.microsoft.com/office/powerpoint/2010/main" xmlns="" val="290316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 suicide”</a:t>
            </a:r>
            <a:endParaRPr lang="en-US" dirty="0"/>
          </a:p>
        </p:txBody>
      </p:sp>
      <p:sp>
        <p:nvSpPr>
          <p:cNvPr id="3" name="Content Placeholder 2"/>
          <p:cNvSpPr>
            <a:spLocks noGrp="1"/>
          </p:cNvSpPr>
          <p:nvPr>
            <p:ph idx="1"/>
          </p:nvPr>
        </p:nvSpPr>
        <p:spPr>
          <a:xfrm>
            <a:off x="685799" y="1600200"/>
            <a:ext cx="8006611" cy="4726894"/>
          </a:xfrm>
        </p:spPr>
        <p:txBody>
          <a:bodyPr>
            <a:normAutofit/>
          </a:bodyPr>
          <a:lstStyle/>
          <a:p>
            <a:pPr marL="0" indent="0">
              <a:buNone/>
            </a:pPr>
            <a:endParaRPr lang="en-US" sz="2800" dirty="0" smtClean="0"/>
          </a:p>
          <a:p>
            <a:r>
              <a:rPr lang="en-US" sz="2800" dirty="0"/>
              <a:t>S</a:t>
            </a:r>
            <a:r>
              <a:rPr lang="en-US" sz="2800" dirty="0" smtClean="0"/>
              <a:t>ome conditions are intractable, unbearable, and will not improve </a:t>
            </a:r>
          </a:p>
          <a:p>
            <a:r>
              <a:rPr lang="en-US" sz="3000" i="1" dirty="0" smtClean="0"/>
              <a:t>Logical</a:t>
            </a:r>
            <a:r>
              <a:rPr lang="en-US" sz="3000" dirty="0" smtClean="0"/>
              <a:t> conclusion</a:t>
            </a:r>
            <a:r>
              <a:rPr lang="en-US" sz="3000" b="1" dirty="0" smtClean="0">
                <a:solidFill>
                  <a:srgbClr val="331933"/>
                </a:solidFill>
              </a:rPr>
              <a:t>: the only option left</a:t>
            </a:r>
            <a:r>
              <a:rPr lang="en-US" sz="3000" dirty="0" smtClean="0"/>
              <a:t> to relieve unbearable suffering is to die</a:t>
            </a:r>
          </a:p>
          <a:p>
            <a:r>
              <a:rPr lang="en-US" sz="2800" dirty="0" smtClean="0"/>
              <a:t>Ethical principles:  beneficence, autonomous choice</a:t>
            </a:r>
            <a:endParaRPr lang="en-US" sz="2800" dirty="0"/>
          </a:p>
        </p:txBody>
      </p:sp>
    </p:spTree>
    <p:extLst>
      <p:ext uri="{BB962C8B-B14F-4D97-AF65-F5344CB8AC3E}">
        <p14:creationId xmlns:p14="http://schemas.microsoft.com/office/powerpoint/2010/main" xmlns="" val="64444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Rodriguez 1994</a:t>
            </a:r>
            <a:endParaRPr lang="en-US" dirty="0"/>
          </a:p>
        </p:txBody>
      </p:sp>
      <p:sp>
        <p:nvSpPr>
          <p:cNvPr id="3" name="Content Placeholder 2"/>
          <p:cNvSpPr>
            <a:spLocks noGrp="1"/>
          </p:cNvSpPr>
          <p:nvPr>
            <p:ph idx="1"/>
          </p:nvPr>
        </p:nvSpPr>
        <p:spPr>
          <a:xfrm>
            <a:off x="498475" y="1808915"/>
            <a:ext cx="8193936" cy="4649537"/>
          </a:xfrm>
        </p:spPr>
        <p:txBody>
          <a:bodyPr>
            <a:noAutofit/>
          </a:bodyPr>
          <a:lstStyle/>
          <a:p>
            <a:r>
              <a:rPr lang="en-US" sz="2800" dirty="0" smtClean="0"/>
              <a:t>Rational suicide possible; Sue Rodriguez is       exemplar</a:t>
            </a:r>
          </a:p>
          <a:p>
            <a:pPr lvl="1"/>
            <a:r>
              <a:rPr lang="en-US" sz="2800" dirty="0" smtClean="0"/>
              <a:t>Suicide / attempt not illegal in Canada</a:t>
            </a:r>
          </a:p>
          <a:p>
            <a:r>
              <a:rPr lang="en-US" sz="2800" dirty="0" smtClean="0"/>
              <a:t>Equality, Equal Protection: Unanimous support  </a:t>
            </a:r>
          </a:p>
          <a:p>
            <a:pPr lvl="1"/>
            <a:r>
              <a:rPr lang="en-US" sz="2800" dirty="0" smtClean="0"/>
              <a:t>Those physically unable to exercise a legal option have a right to assistance </a:t>
            </a:r>
          </a:p>
          <a:p>
            <a:pPr lvl="1"/>
            <a:r>
              <a:rPr lang="en-US" sz="2800" dirty="0" smtClean="0"/>
              <a:t>Assisted suicide should not be limited to terminal illness</a:t>
            </a:r>
          </a:p>
        </p:txBody>
      </p:sp>
    </p:spTree>
    <p:extLst>
      <p:ext uri="{BB962C8B-B14F-4D97-AF65-F5344CB8AC3E}">
        <p14:creationId xmlns:p14="http://schemas.microsoft.com/office/powerpoint/2010/main" xmlns="" val="3334348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Supreme court:  Rodriguez 1994</a:t>
            </a:r>
          </a:p>
        </p:txBody>
      </p:sp>
      <p:sp>
        <p:nvSpPr>
          <p:cNvPr id="3" name="Content Placeholder 2"/>
          <p:cNvSpPr>
            <a:spLocks noGrp="1"/>
          </p:cNvSpPr>
          <p:nvPr>
            <p:ph idx="1"/>
          </p:nvPr>
        </p:nvSpPr>
        <p:spPr/>
        <p:txBody>
          <a:bodyPr>
            <a:normAutofit/>
          </a:bodyPr>
          <a:lstStyle/>
          <a:p>
            <a:r>
              <a:rPr lang="en-US" sz="2800" dirty="0"/>
              <a:t>However:  5-4 split decision on Rule Utilitarian grounds</a:t>
            </a:r>
          </a:p>
          <a:p>
            <a:pPr lvl="1"/>
            <a:r>
              <a:rPr lang="en-US" sz="2800" dirty="0"/>
              <a:t>Simply ending prohibition on assisting a suicide, without a framework of protections, would endanger vulnerable persons</a:t>
            </a:r>
          </a:p>
          <a:p>
            <a:pPr lvl="1"/>
            <a:r>
              <a:rPr lang="en-US" sz="2800" dirty="0"/>
              <a:t>Parliament directed to revise the Criminal Code</a:t>
            </a:r>
          </a:p>
        </p:txBody>
      </p:sp>
    </p:spTree>
    <p:extLst>
      <p:ext uri="{BB962C8B-B14F-4D97-AF65-F5344CB8AC3E}">
        <p14:creationId xmlns:p14="http://schemas.microsoft.com/office/powerpoint/2010/main" xmlns="" val="228844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Carter, 2015</a:t>
            </a:r>
            <a:endParaRPr lang="en-US" dirty="0"/>
          </a:p>
        </p:txBody>
      </p:sp>
      <p:sp>
        <p:nvSpPr>
          <p:cNvPr id="3" name="Content Placeholder 2"/>
          <p:cNvSpPr>
            <a:spLocks noGrp="1"/>
          </p:cNvSpPr>
          <p:nvPr>
            <p:ph idx="1"/>
          </p:nvPr>
        </p:nvSpPr>
        <p:spPr>
          <a:xfrm>
            <a:off x="685800" y="1600200"/>
            <a:ext cx="7772400" cy="4070101"/>
          </a:xfrm>
        </p:spPr>
        <p:txBody>
          <a:bodyPr>
            <a:normAutofit lnSpcReduction="10000"/>
          </a:bodyPr>
          <a:lstStyle/>
          <a:p>
            <a:r>
              <a:rPr lang="en-US" sz="2800" dirty="0" smtClean="0"/>
              <a:t>New argument:  Protection of life and avoidance of premature death</a:t>
            </a:r>
          </a:p>
          <a:p>
            <a:pPr lvl="1"/>
            <a:r>
              <a:rPr lang="en-US" sz="2000" dirty="0" smtClean="0"/>
              <a:t>If someone who may need assistance to commit suicide in the future cannot count on help at that time, then they may choose to end their lives prematurely, while they still can</a:t>
            </a:r>
          </a:p>
          <a:p>
            <a:r>
              <a:rPr lang="en-US" sz="2400" dirty="0" smtClean="0"/>
              <a:t>SCC unanimously reaffirms Rodriguez and accepts equal protection of life argument</a:t>
            </a:r>
          </a:p>
          <a:p>
            <a:r>
              <a:rPr lang="en-US" sz="2400" dirty="0" smtClean="0"/>
              <a:t>Gives Parliament 1 year to revise the Criminal Code</a:t>
            </a:r>
          </a:p>
          <a:p>
            <a:pPr lvl="1"/>
            <a:r>
              <a:rPr lang="en-US" sz="2000" dirty="0" smtClean="0"/>
              <a:t>Election / new government in October, 2015 resulted in 6 month extension</a:t>
            </a:r>
            <a:endParaRPr lang="en-US" sz="2000" dirty="0"/>
          </a:p>
        </p:txBody>
      </p:sp>
    </p:spTree>
    <p:extLst>
      <p:ext uri="{BB962C8B-B14F-4D97-AF65-F5344CB8AC3E}">
        <p14:creationId xmlns:p14="http://schemas.microsoft.com/office/powerpoint/2010/main" xmlns="" val="278627936"/>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1712</TotalTime>
  <Words>1442</Words>
  <Application>Microsoft Office PowerPoint</Application>
  <PresentationFormat>On-screen Show (4:3)</PresentationFormat>
  <Paragraphs>156</Paragraphs>
  <Slides>25</Slides>
  <Notes>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Advantage</vt:lpstr>
      <vt:lpstr>Medical Assistance in Dying: Moving Forward</vt:lpstr>
      <vt:lpstr>Overview</vt:lpstr>
      <vt:lpstr>Active / Passive Euthanasia</vt:lpstr>
      <vt:lpstr>What is the Core Ethical Issue?</vt:lpstr>
      <vt:lpstr>Suicide</vt:lpstr>
      <vt:lpstr>“Rational suicide”</vt:lpstr>
      <vt:lpstr>Supreme court:  Rodriguez 1994</vt:lpstr>
      <vt:lpstr>Supreme court:  Rodriguez 1994</vt:lpstr>
      <vt:lpstr>Supreme Court:  Carter, 2015</vt:lpstr>
      <vt:lpstr>Revised Criminal Code Bill c-14 – Enacted June 17, 2016</vt:lpstr>
      <vt:lpstr>Criminal Code Exceptions:  Sec 227, 241</vt:lpstr>
      <vt:lpstr>Eligibility</vt:lpstr>
      <vt:lpstr>”Grievous and Irremediable” Sec. 241.2(1)(c), 241.2(2)</vt:lpstr>
      <vt:lpstr>Safeguards Sec 241.2(3)</vt:lpstr>
      <vt:lpstr>Provincial Legal Issues</vt:lpstr>
      <vt:lpstr>Cases in Canada since legalization</vt:lpstr>
      <vt:lpstr>Challenges under review</vt:lpstr>
      <vt:lpstr>“Reasonably foreseen” Death</vt:lpstr>
      <vt:lpstr>Jean Breault Sherbrooke QC</vt:lpstr>
      <vt:lpstr>Robyn Moro: Inconsistent Application</vt:lpstr>
      <vt:lpstr>Age of Consent / Mature Minor</vt:lpstr>
      <vt:lpstr>Advance Directives</vt:lpstr>
      <vt:lpstr>Mental Health</vt:lpstr>
      <vt:lpstr>Larger Context</vt:lpstr>
      <vt:lpstr>Thank you!</vt:lpstr>
    </vt:vector>
  </TitlesOfParts>
  <Company>University of Alberta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Medically Assisted Suicide: Moving Forward</dc:title>
  <dc:creator>Laura Shanner</dc:creator>
  <cp:lastModifiedBy>Resource Development</cp:lastModifiedBy>
  <cp:revision>35</cp:revision>
  <cp:lastPrinted>2016-04-21T21:03:09Z</cp:lastPrinted>
  <dcterms:created xsi:type="dcterms:W3CDTF">2016-04-14T20:59:23Z</dcterms:created>
  <dcterms:modified xsi:type="dcterms:W3CDTF">2018-11-22T01:01:06Z</dcterms:modified>
</cp:coreProperties>
</file>